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2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8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90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33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7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13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5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82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99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8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72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ED77826-5E1D-451D-A1EC-9030A31A27AE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258E4FD-CF14-497A-B695-C208DB06B8C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0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4B60-EE23-45C0-A970-9B6542505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Mutu Solar Sebagai Bahan Bakar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C23F4-403C-4C65-ACE5-0AB8039B5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Oleh Kelompok 3:</a:t>
            </a:r>
          </a:p>
          <a:p>
            <a:r>
              <a:rPr lang="en-US"/>
              <a:t>Fernando, Hafez, Inayah, Jason, Jessica, Yofienca</a:t>
            </a:r>
          </a:p>
        </p:txBody>
      </p:sp>
    </p:spTree>
    <p:extLst>
      <p:ext uri="{BB962C8B-B14F-4D97-AF65-F5344CB8AC3E}">
        <p14:creationId xmlns:p14="http://schemas.microsoft.com/office/powerpoint/2010/main" val="301262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993DA5-D305-47FC-96DB-5D6ABA10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PENYIMPANAN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F2F45-B497-459F-AAC0-23A0EB92E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Ternyata berwarna!!!</a:t>
            </a:r>
          </a:p>
        </p:txBody>
      </p:sp>
    </p:spTree>
    <p:extLst>
      <p:ext uri="{BB962C8B-B14F-4D97-AF65-F5344CB8AC3E}">
        <p14:creationId xmlns:p14="http://schemas.microsoft.com/office/powerpoint/2010/main" val="55339883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PENYIMPANAN (AS)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88000-3EF3-4C7B-8995-1EB549351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800"/>
              <a:t>Di AS, solar direkomendasikan untuk disimpan dalam wadah kuning untuk membedakannya dari minyak tanah, yang biasanya disimpan dalam wadah biru, dan bensin, yang biasanya disimpan dalam wadah merah.</a:t>
            </a:r>
          </a:p>
        </p:txBody>
      </p:sp>
      <p:pic>
        <p:nvPicPr>
          <p:cNvPr id="1026" name="Picture 2" descr="20 Litre Yellow Diesel Fuel Container - V-20YDFC - TradeTools | Huge Range,  Great Service">
            <a:extLst>
              <a:ext uri="{FF2B5EF4-FFF2-40B4-BE49-F238E27FC236}">
                <a16:creationId xmlns:a16="http://schemas.microsoft.com/office/drawing/2014/main" id="{8091470C-942F-4F07-BA3E-F03072708E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44" y="835025"/>
            <a:ext cx="5184775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72940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PENYIMPANAN (UK)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88000-3EF3-4C7B-8995-1EB549351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600"/>
              <a:t>Di Inggris, solar biasanya disimpan dalam wadah hitam, untuk membedakannya dari bensin tanpa timbal (yang biasa disimpan dalam wadah hijau) dan bensin bertimbal (yang disimpan dalam wadah merah).</a:t>
            </a:r>
          </a:p>
        </p:txBody>
      </p:sp>
      <p:pic>
        <p:nvPicPr>
          <p:cNvPr id="2052" name="Picture 4" descr="25 Litre Plastic Water Storage Container Drum Black Petrol Diesel Can Fuel  Liquid | Sealants and Tools Direct">
            <a:extLst>
              <a:ext uri="{FF2B5EF4-FFF2-40B4-BE49-F238E27FC236}">
                <a16:creationId xmlns:a16="http://schemas.microsoft.com/office/drawing/2014/main" id="{01C02E20-A2FF-4703-AAF1-1BB2492D8F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097" y="835025"/>
            <a:ext cx="5184775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47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PENYIMPANAN (ID)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88000-3EF3-4C7B-8995-1EB549351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600"/>
              <a:t>Di Indonesia…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72B60-BE3F-4625-8F2F-4B0182E2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39A59F-7E70-40BF-8581-A8C357CA8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30056" y="0"/>
            <a:ext cx="3868977" cy="386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7ECA377-2757-4159-BA2F-BFE9C923A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56" y="3382517"/>
            <a:ext cx="3257550" cy="347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095F34F-29F8-4B8B-B030-255EF0B65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3989" r="6548" b="910"/>
          <a:stretch/>
        </p:blipFill>
        <p:spPr bwMode="auto">
          <a:xfrm>
            <a:off x="0" y="3409950"/>
            <a:ext cx="5130056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0BD5FE4-DACD-4ADD-8AA2-0C4DF078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40212" y="1511788"/>
            <a:ext cx="6836142" cy="38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BB1B0D-6B12-429D-B76A-FA24463D1482}"/>
              </a:ext>
            </a:extLst>
          </p:cNvPr>
          <p:cNvSpPr txBox="1"/>
          <p:nvPr/>
        </p:nvSpPr>
        <p:spPr>
          <a:xfrm>
            <a:off x="89210" y="6461236"/>
            <a:ext cx="278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*tidak standard</a:t>
            </a:r>
          </a:p>
        </p:txBody>
      </p:sp>
    </p:spTree>
    <p:extLst>
      <p:ext uri="{BB962C8B-B14F-4D97-AF65-F5344CB8AC3E}">
        <p14:creationId xmlns:p14="http://schemas.microsoft.com/office/powerpoint/2010/main" val="345343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993DA5-D305-47FC-96DB-5D6ABA10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F2F45-B497-459F-AAC0-23A0EB92E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Agar semuanya sama</a:t>
            </a:r>
          </a:p>
        </p:txBody>
      </p:sp>
    </p:spTree>
    <p:extLst>
      <p:ext uri="{BB962C8B-B14F-4D97-AF65-F5344CB8AC3E}">
        <p14:creationId xmlns:p14="http://schemas.microsoft.com/office/powerpoint/2010/main" val="49385803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/>
              <a:t>STANDAR DI AS, EROPA, KANADA, DAN 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/>
              <a:t>Solar Non-Bio</a:t>
            </a:r>
          </a:p>
          <a:p>
            <a:pPr marL="0" indent="0" algn="ctr">
              <a:buNone/>
            </a:pPr>
            <a:endParaRPr lang="en-US" sz="2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/>
              <a:t> EN 590 (Uni Eropa)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/>
              <a:t> ASTM D975 (AS)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/>
              <a:t> GOST R 52368 (Rusia)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/>
              <a:t> NATO F 54 (NATO)</a:t>
            </a:r>
          </a:p>
          <a:p>
            <a:pPr marL="128016" lvl="1" indent="0">
              <a:buNone/>
            </a:pPr>
            <a:endParaRPr lang="en-US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CF1AA-94E7-46F0-9FAC-CAE69E6822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/>
              <a:t>Biosolar</a:t>
            </a:r>
          </a:p>
          <a:p>
            <a:pPr marL="0" indent="0" algn="ctr">
              <a:buNone/>
            </a:pPr>
            <a:endParaRPr lang="en-US" sz="2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/>
              <a:t> EN 14214 (Uni Eropa)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/>
              <a:t> ASTM D6751 (AS)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/>
              <a:t> CAN/CGSB-3.524 (Kanada)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/>
              <a:t> SOLAR 48 (Indonesia)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A78CE-E55F-4FD8-97F1-29EA72133C58}"/>
              </a:ext>
            </a:extLst>
          </p:cNvPr>
          <p:cNvSpPr txBox="1"/>
          <p:nvPr/>
        </p:nvSpPr>
        <p:spPr>
          <a:xfrm>
            <a:off x="1147530" y="6118895"/>
            <a:ext cx="9896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https://migas.esdm.go.id/uploads/regulasi/regulasi-kkkl/2019/kepdirjen-no.-0234.k_10_djm.s_2019-(spesifikasi-bbm-solar-b30).pdf</a:t>
            </a:r>
          </a:p>
        </p:txBody>
      </p:sp>
    </p:spTree>
    <p:extLst>
      <p:ext uri="{BB962C8B-B14F-4D97-AF65-F5344CB8AC3E}">
        <p14:creationId xmlns:p14="http://schemas.microsoft.com/office/powerpoint/2010/main" val="87829990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993DA5-D305-47FC-96DB-5D6ABA10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KEGUNAAN SOLAR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F2F45-B497-459F-AAC0-23A0EB92E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Banyak dong</a:t>
            </a:r>
          </a:p>
        </p:txBody>
      </p:sp>
    </p:spTree>
    <p:extLst>
      <p:ext uri="{BB962C8B-B14F-4D97-AF65-F5344CB8AC3E}">
        <p14:creationId xmlns:p14="http://schemas.microsoft.com/office/powerpoint/2010/main" val="4033209853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KENDARAAN JALAN RAYA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Mobil Solar/Diesel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Bus Penumpang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Truk Angkut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9E0A-6CF3-41D0-AC33-969C54FA3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45" y="3934046"/>
            <a:ext cx="9247037" cy="335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5326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LOKOMOTIF KERETA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Diesel menggantikan batu bara dan bahan bakar minyak untuk kendaraan bertenaga uap pada paruh kedua abad ke-20, dan sekarang digunakan hampir secara eksklusif untuk mesin pembakaran kendaraan rel bertenaga sendiri (lokomotif dan gerbong)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ED8BB-BBD0-4284-AB8C-60DC48E65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0442"/>
            <a:ext cx="6088452" cy="45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PESAWAT TERBANG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Secara umum, mesin diesel tidak cocok untuk pesawat dan helikopter. Ini karena rasio daya-ke-massa mesin diesel yang relatif rendah, yang berarti bahwa mesin diesel biasanya agak berat, yang merupakan kerugian di pesawat terbang.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88559-902D-4720-A21A-6DF497ACC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22" y="3620726"/>
            <a:ext cx="3644841" cy="2423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54693E-7F46-4806-B129-354A2E601AD0}"/>
              </a:ext>
            </a:extLst>
          </p:cNvPr>
          <p:cNvSpPr txBox="1"/>
          <p:nvPr/>
        </p:nvSpPr>
        <p:spPr>
          <a:xfrm>
            <a:off x="7229075" y="6118887"/>
            <a:ext cx="500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Mesin pesawat diesel 9-silinder Packard DR-980, </a:t>
            </a:r>
          </a:p>
          <a:p>
            <a:pPr algn="ctr"/>
            <a:r>
              <a:rPr lang="en-US"/>
              <a:t>digunakan pada pesawat bermesin diesel pertama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1E53B-E04B-4032-B13E-C66C922D0647}"/>
              </a:ext>
            </a:extLst>
          </p:cNvPr>
          <p:cNvSpPr txBox="1"/>
          <p:nvPr/>
        </p:nvSpPr>
        <p:spPr>
          <a:xfrm>
            <a:off x="1002862" y="3775029"/>
            <a:ext cx="58870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Namun, terutama pada tahun 1920-an dan 1930-an, banyak seri produksi pesawat mesin diesel yang menggunakan bahan bakar minyak dibuat, karena memiliki beberapa keunggulan: konsumsi bahan bakarnya rendah, dapat diandalkan, tidak mudah terbakar, dan membutuhkan perawatan yang minimal.</a:t>
            </a:r>
          </a:p>
        </p:txBody>
      </p:sp>
    </p:spTree>
    <p:extLst>
      <p:ext uri="{BB962C8B-B14F-4D97-AF65-F5344CB8AC3E}">
        <p14:creationId xmlns:p14="http://schemas.microsoft.com/office/powerpoint/2010/main" val="317399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Pengertian solar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Bahan bakar cair apapun yang digunakan untuk mesin diesel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Hasil dari pemanasan minyak bumi antara </a:t>
            </a:r>
            <a:r>
              <a:rPr lang="en-US" sz="2800" b="1"/>
              <a:t>250-340⁰C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Solar tidak dapat menguap pada suhu tersebut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Memiliki kadar belerang yang lebih tinggi dari bensin*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Kualitas minyak solar dinyatakan dengan bilangan setana</a:t>
            </a:r>
          </a:p>
          <a:p>
            <a:pPr marL="0" indent="0"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6253887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KENDARAAN MILITER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Kendaraan militer yang menggunakan solar muncul pada </a:t>
            </a:r>
            <a:br>
              <a:rPr lang="en-US" sz="2600"/>
            </a:br>
            <a:r>
              <a:rPr lang="en-US" sz="2600"/>
              <a:t>Perang Dunia Kedua. Ini karena mesin diesel lebih hemat bahan bakar, dan bahan bakar diesel tidak mudah terbakar.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27C2A-6631-4C24-827E-D432CEAC9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54" y="3429000"/>
            <a:ext cx="4476903" cy="2487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1AD076-B5D3-476C-8CBC-7E6BBB9FE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78" y="4178499"/>
            <a:ext cx="3927607" cy="2679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3F256-B209-49F3-85DC-D7C5BD871EFA}"/>
              </a:ext>
            </a:extLst>
          </p:cNvPr>
          <p:cNvSpPr txBox="1"/>
          <p:nvPr/>
        </p:nvSpPr>
        <p:spPr>
          <a:xfrm>
            <a:off x="10430539" y="6422065"/>
            <a:ext cx="22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*Hanya ilustrasi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7A30A8-817F-4A62-897D-894FAAA0E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9" y="4486940"/>
            <a:ext cx="3503629" cy="23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0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Traktor dan alat berat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Traktor dan alat berat saat ini sebagian besar bertenaga diesel. Dieselisasi traktor dan alat berat dimulai di Jerman sebelum Perang Dunia II. Selama tahun 1950-an dan 1960-an, dieselisasi berkembang di AS juga.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3DB4A-7CFB-4BFF-A9F8-03354E92C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57" y="3566219"/>
            <a:ext cx="7407791" cy="3391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85044E-8CC3-4EEA-94C7-141FF7238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59" y="4645080"/>
            <a:ext cx="3161315" cy="22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4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EANROOM (FREE VJ LOOP)">
            <a:hlinkClick r:id="" action="ppaction://media"/>
            <a:extLst>
              <a:ext uri="{FF2B5EF4-FFF2-40B4-BE49-F238E27FC236}">
                <a16:creationId xmlns:a16="http://schemas.microsoft.com/office/drawing/2014/main" id="{5F36E61B-DCDA-45F2-88B6-5E1664C8C2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64DEB-E167-4ECA-A894-E78D27B11D4A}"/>
              </a:ext>
            </a:extLst>
          </p:cNvPr>
          <p:cNvSpPr/>
          <p:nvPr/>
        </p:nvSpPr>
        <p:spPr>
          <a:xfrm>
            <a:off x="721242" y="446566"/>
            <a:ext cx="10749516" cy="595423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FF293-3A68-410F-BA88-8DB306CB9FBA}"/>
              </a:ext>
            </a:extLst>
          </p:cNvPr>
          <p:cNvSpPr txBox="1"/>
          <p:nvPr/>
        </p:nvSpPr>
        <p:spPr>
          <a:xfrm>
            <a:off x="2684145" y="554712"/>
            <a:ext cx="6823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>
                <a:solidFill>
                  <a:schemeClr val="bg1"/>
                </a:solidFill>
                <a:latin typeface="Product Sans" panose="020B0403030502040203" pitchFamily="34" charset="0"/>
              </a:rPr>
              <a:t>SESI TANYA JAWAB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B3DAB-9B99-4CF8-8B6D-DEE67AD8692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38" y="1697772"/>
            <a:ext cx="2145119" cy="2351732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F683ED-833D-4045-AB7B-FBE40A70FD2E}"/>
              </a:ext>
            </a:extLst>
          </p:cNvPr>
          <p:cNvSpPr txBox="1"/>
          <p:nvPr/>
        </p:nvSpPr>
        <p:spPr>
          <a:xfrm>
            <a:off x="2362797" y="5566507"/>
            <a:ext cx="7466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roduct Sans" panose="020B0403030502040203" pitchFamily="34" charset="0"/>
              </a:rPr>
              <a:t>Kelompok 3: 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Product Sans" panose="020B0403030502040203" pitchFamily="34" charset="0"/>
              </a:rPr>
              <a:t>Fernando, Hafez, Inayah, Jason, Jessica, Yofienca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DFC64-3D3A-488D-B912-DA64AFB29137}"/>
              </a:ext>
            </a:extLst>
          </p:cNvPr>
          <p:cNvSpPr txBox="1"/>
          <p:nvPr/>
        </p:nvSpPr>
        <p:spPr>
          <a:xfrm>
            <a:off x="1929805" y="4496070"/>
            <a:ext cx="8332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Product Sans" panose="020B0403030502040203" pitchFamily="34" charset="0"/>
              </a:rPr>
              <a:t>“Tidak ada pertanyaan yang bodoh”</a:t>
            </a:r>
          </a:p>
        </p:txBody>
      </p:sp>
    </p:spTree>
    <p:extLst>
      <p:ext uri="{BB962C8B-B14F-4D97-AF65-F5344CB8AC3E}">
        <p14:creationId xmlns:p14="http://schemas.microsoft.com/office/powerpoint/2010/main" val="2126699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EANROOM (FREE VJ LOOP)">
            <a:hlinkClick r:id="" action="ppaction://media"/>
            <a:extLst>
              <a:ext uri="{FF2B5EF4-FFF2-40B4-BE49-F238E27FC236}">
                <a16:creationId xmlns:a16="http://schemas.microsoft.com/office/drawing/2014/main" id="{5F36E61B-DCDA-45F2-88B6-5E1664C8C2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64DEB-E167-4ECA-A894-E78D27B11D4A}"/>
              </a:ext>
            </a:extLst>
          </p:cNvPr>
          <p:cNvSpPr/>
          <p:nvPr/>
        </p:nvSpPr>
        <p:spPr>
          <a:xfrm>
            <a:off x="721242" y="446566"/>
            <a:ext cx="10749516" cy="595423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FF293-3A68-410F-BA88-8DB306CB9FBA}"/>
              </a:ext>
            </a:extLst>
          </p:cNvPr>
          <p:cNvSpPr txBox="1"/>
          <p:nvPr/>
        </p:nvSpPr>
        <p:spPr>
          <a:xfrm>
            <a:off x="2684145" y="554712"/>
            <a:ext cx="6823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>
                <a:solidFill>
                  <a:schemeClr val="bg1"/>
                </a:solidFill>
                <a:latin typeface="Product Sans" panose="020B0403030502040203" pitchFamily="34" charset="0"/>
              </a:rPr>
              <a:t>TERIMA KASIH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B3DAB-9B99-4CF8-8B6D-DEE67AD8692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87" y="1924608"/>
            <a:ext cx="2262425" cy="2480337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F683ED-833D-4045-AB7B-FBE40A70FD2E}"/>
              </a:ext>
            </a:extLst>
          </p:cNvPr>
          <p:cNvSpPr txBox="1"/>
          <p:nvPr/>
        </p:nvSpPr>
        <p:spPr>
          <a:xfrm>
            <a:off x="2362796" y="4645758"/>
            <a:ext cx="746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Product Sans" panose="020B0403030502040203" pitchFamily="34" charset="0"/>
              </a:rPr>
              <a:t>Mohon maaf bila ada kata-kata yang kurang berkenan.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75A40-9D42-4BCB-8BA2-6188E1F78FA1}"/>
              </a:ext>
            </a:extLst>
          </p:cNvPr>
          <p:cNvSpPr txBox="1"/>
          <p:nvPr/>
        </p:nvSpPr>
        <p:spPr>
          <a:xfrm>
            <a:off x="2199166" y="5564624"/>
            <a:ext cx="7793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Referensi Wikipedia, esdm.go.id, Google. Gambar diambil dari PNGEGG, PNGPlay, KindPNG, PNGWing, CleanPNG, Wikipedia &amp; Wikiwand, IconsPNG, ImgBin, PNGSet, TopPNG, gagasanriau.com, PNGItem, NicePNG, dan Google. Video latar oleh Beeple.</a:t>
            </a:r>
          </a:p>
        </p:txBody>
      </p:sp>
    </p:spTree>
    <p:extLst>
      <p:ext uri="{BB962C8B-B14F-4D97-AF65-F5344CB8AC3E}">
        <p14:creationId xmlns:p14="http://schemas.microsoft.com/office/powerpoint/2010/main" val="123675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4FAA43-36EB-4406-AE01-A6BBEB7EFB67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E86D59-ECA0-4D96-B28C-61D406A0C6D2}"/>
              </a:ext>
            </a:extLst>
          </p:cNvPr>
          <p:cNvSpPr/>
          <p:nvPr/>
        </p:nvSpPr>
        <p:spPr>
          <a:xfrm>
            <a:off x="9027043" y="3817088"/>
            <a:ext cx="2711302" cy="9888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4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SIFAT solar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Tidak berwarna atau sedikit kekuningan dan berbau*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/>
              <a:t> </a:t>
            </a:r>
            <a:r>
              <a:rPr lang="en-US" sz="2800"/>
              <a:t>Encer dan tidak menguap di temperatur normal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Mempunyai titik nyala tinggi </a:t>
            </a:r>
            <a:r>
              <a:rPr lang="en-US" sz="2800" b="1"/>
              <a:t>40⁰C-100⁰C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Berat jenisnya </a:t>
            </a:r>
            <a:r>
              <a:rPr lang="en-US" sz="2800" b="1"/>
              <a:t>815- 860 Kg/m3</a:t>
            </a:r>
            <a:r>
              <a:rPr lang="en-US" sz="2800"/>
              <a:t> </a:t>
            </a:r>
            <a:r>
              <a:rPr lang="en-US" sz="2000"/>
              <a:t>(Standar Mutu SNI)</a:t>
            </a:r>
            <a:endParaRPr lang="en-US" sz="280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Menimbulkan panas yang besar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Rantai hidrokarbon </a:t>
            </a:r>
            <a:r>
              <a:rPr lang="en-US" sz="2800" b="1"/>
              <a:t>C₁₄ </a:t>
            </a:r>
            <a:r>
              <a:rPr lang="en-US" sz="2800"/>
              <a:t>sampai </a:t>
            </a:r>
            <a:r>
              <a:rPr lang="en-US" sz="2800" b="1"/>
              <a:t>C₁₈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5576D-E80A-475B-BAF0-09D5319668DE}"/>
              </a:ext>
            </a:extLst>
          </p:cNvPr>
          <p:cNvSpPr txBox="1"/>
          <p:nvPr/>
        </p:nvSpPr>
        <p:spPr>
          <a:xfrm>
            <a:off x="1024128" y="6309360"/>
            <a:ext cx="9720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*Kekuningan jikalau kandungan belerangnya tinggi</a:t>
            </a:r>
          </a:p>
        </p:txBody>
      </p:sp>
    </p:spTree>
    <p:extLst>
      <p:ext uri="{BB962C8B-B14F-4D97-AF65-F5344CB8AC3E}">
        <p14:creationId xmlns:p14="http://schemas.microsoft.com/office/powerpoint/2010/main" val="400903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SEJARAH solar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Ditemukan oleh </a:t>
            </a:r>
            <a:r>
              <a:rPr lang="en-US" sz="2800" b="1"/>
              <a:t>Rudolf Diesel </a:t>
            </a:r>
            <a:r>
              <a:rPr lang="en-US" sz="2800"/>
              <a:t>pada tahun </a:t>
            </a:r>
            <a:r>
              <a:rPr lang="en-US" sz="2800" b="1"/>
              <a:t>1892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/>
              <a:t> </a:t>
            </a:r>
            <a:r>
              <a:rPr lang="en-US" sz="2800"/>
              <a:t>Dipatenkan pada tahun </a:t>
            </a:r>
            <a:r>
              <a:rPr lang="en-US" sz="2800" b="1"/>
              <a:t>1893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/>
              <a:t> </a:t>
            </a:r>
            <a:r>
              <a:rPr lang="en-US" sz="2800"/>
              <a:t>Mesin Diesel tidak memerlukan bahan bakar yang spesifik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Rudolf bereksperimen dengan beberapa jenis bahan bakar</a:t>
            </a:r>
            <a:br>
              <a:rPr lang="en-US" sz="2800"/>
            </a:br>
            <a:r>
              <a:rPr lang="en-US" sz="2800"/>
              <a:t>   seperti minyak mentah, batubara, minyak parafin, minyak lampu,</a:t>
            </a:r>
            <a:br>
              <a:rPr lang="en-US" sz="2800"/>
            </a:br>
            <a:r>
              <a:rPr lang="en-US" sz="2800"/>
              <a:t>   bensin, dan minyak kacang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Bahan bakar diesel mulai distandarisasi setelah PD 2 berakhir</a:t>
            </a:r>
          </a:p>
        </p:txBody>
      </p:sp>
    </p:spTree>
    <p:extLst>
      <p:ext uri="{BB962C8B-B14F-4D97-AF65-F5344CB8AC3E}">
        <p14:creationId xmlns:p14="http://schemas.microsoft.com/office/powerpoint/2010/main" val="293692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993DA5-D305-47FC-96DB-5D6ABA10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JENIS-JENIS SOLAR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F2F45-B497-459F-AAC0-23A0EB92E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Jenis Solar akan kita bahas!</a:t>
            </a:r>
          </a:p>
        </p:txBody>
      </p:sp>
    </p:spTree>
    <p:extLst>
      <p:ext uri="{BB962C8B-B14F-4D97-AF65-F5344CB8AC3E}">
        <p14:creationId xmlns:p14="http://schemas.microsoft.com/office/powerpoint/2010/main" val="94143633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SOLAR PETROLEUM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Disebut juga dengan </a:t>
            </a:r>
            <a:r>
              <a:rPr lang="en-US" sz="2800" i="1"/>
              <a:t>petrodiesel </a:t>
            </a:r>
            <a:r>
              <a:rPr lang="en-US" sz="2800"/>
              <a:t>atau </a:t>
            </a:r>
            <a:r>
              <a:rPr lang="en-US" sz="2800" i="1"/>
              <a:t>fossil diesel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i="1"/>
              <a:t> </a:t>
            </a:r>
            <a:r>
              <a:rPr lang="en-US" sz="2800"/>
              <a:t>Merupakan jenis solar yang paling sering dijumpai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Dihasilkan dari distilasi minyak mentah antara 200 dan 350°C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Rantai karbon biasanya mengandung antara 9 dan 25 atom </a:t>
            </a:r>
            <a:br>
              <a:rPr lang="en-US" sz="2800"/>
            </a:br>
            <a:r>
              <a:rPr lang="en-US" sz="2800"/>
              <a:t>   karbon per molekul.</a:t>
            </a:r>
          </a:p>
        </p:txBody>
      </p:sp>
    </p:spTree>
    <p:extLst>
      <p:ext uri="{BB962C8B-B14F-4D97-AF65-F5344CB8AC3E}">
        <p14:creationId xmlns:p14="http://schemas.microsoft.com/office/powerpoint/2010/main" val="172155883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SOLAR SINTETIS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Dikenal sebagai </a:t>
            </a:r>
            <a:r>
              <a:rPr lang="en-US" sz="2800" i="1"/>
              <a:t>synthetic diesel</a:t>
            </a:r>
            <a:endParaRPr lang="en-US" sz="280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Dihasilkan dari bahan berkarbon apapun, termasuk biomassa,</a:t>
            </a:r>
            <a:br>
              <a:rPr lang="en-US" sz="2800"/>
            </a:br>
            <a:r>
              <a:rPr lang="en-US" sz="2800"/>
              <a:t>   biogas, gas alam, batu bara, dan lainnya.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Awalnya bahan baku akan digasifikasi menjadi gas sintesis,</a:t>
            </a:r>
            <a:br>
              <a:rPr lang="en-US" sz="2800"/>
            </a:br>
            <a:r>
              <a:rPr lang="en-US" sz="2800"/>
              <a:t>   yang setelah pemurniah diubah oleh proses Fischer–Tropsch </a:t>
            </a:r>
            <a:br>
              <a:rPr lang="en-US" sz="2800"/>
            </a:br>
            <a:r>
              <a:rPr lang="en-US" sz="2800"/>
              <a:t>   menjadi solar sintetis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9851E-A63B-4A79-AC82-11517A4FB7F2}"/>
              </a:ext>
            </a:extLst>
          </p:cNvPr>
          <p:cNvSpPr txBox="1"/>
          <p:nvPr/>
        </p:nvSpPr>
        <p:spPr>
          <a:xfrm>
            <a:off x="1024128" y="5986194"/>
            <a:ext cx="1000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*Proses Fischer–Tropsch adalah kumpulan reaksi kimia yang mengubah campuran karbon monoksida dan hidrogen atau gas air menjadi hidrokarbon cair.</a:t>
            </a:r>
          </a:p>
        </p:txBody>
      </p:sp>
    </p:spTree>
    <p:extLst>
      <p:ext uri="{BB962C8B-B14F-4D97-AF65-F5344CB8AC3E}">
        <p14:creationId xmlns:p14="http://schemas.microsoft.com/office/powerpoint/2010/main" val="74794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6D5-FA7E-4A6F-B22A-5CE8A3F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BIOSOLAR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156F-16EE-4918-B452-0AD061142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Diperoleh dari minyak nabati atau lemak hewani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Dapat diproduksi dari berbagai macam minyak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Eropa menggunakan </a:t>
            </a:r>
            <a:r>
              <a:rPr lang="en-US" sz="2800" b="1"/>
              <a:t>minyak lobak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Amerika menggunakan </a:t>
            </a:r>
            <a:r>
              <a:rPr lang="en-US" sz="2800" b="1"/>
              <a:t>minyak kedelai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/>
              <a:t> </a:t>
            </a:r>
            <a:r>
              <a:rPr lang="en-US" sz="2800"/>
              <a:t>Menghasilkan produk sampingan berupa gliserin dan air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/>
              <a:t> Kemurnian diindikasikan dengan tulisan </a:t>
            </a:r>
            <a:r>
              <a:rPr lang="en-US" sz="2800" b="1"/>
              <a:t>BXX</a:t>
            </a:r>
            <a:br>
              <a:rPr lang="en-US" sz="2800" b="1"/>
            </a:br>
            <a:r>
              <a:rPr lang="en-US" sz="2800" b="1"/>
              <a:t>   </a:t>
            </a:r>
            <a:r>
              <a:rPr lang="en-US" sz="2800"/>
              <a:t>Dimana XX merupakan angka 1 sampai 100</a:t>
            </a:r>
          </a:p>
        </p:txBody>
      </p:sp>
    </p:spTree>
    <p:extLst>
      <p:ext uri="{BB962C8B-B14F-4D97-AF65-F5344CB8AC3E}">
        <p14:creationId xmlns:p14="http://schemas.microsoft.com/office/powerpoint/2010/main" val="285425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609</TotalTime>
  <Words>885</Words>
  <Application>Microsoft Office PowerPoint</Application>
  <PresentationFormat>Widescreen</PresentationFormat>
  <Paragraphs>92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Product Sans</vt:lpstr>
      <vt:lpstr>Tw Cen MT</vt:lpstr>
      <vt:lpstr>Tw Cen MT Condensed</vt:lpstr>
      <vt:lpstr>Wingdings</vt:lpstr>
      <vt:lpstr>Wingdings 3</vt:lpstr>
      <vt:lpstr>Integral</vt:lpstr>
      <vt:lpstr>Mutu Solar Sebagai Bahan Bakar</vt:lpstr>
      <vt:lpstr>Pengertian solar</vt:lpstr>
      <vt:lpstr>PowerPoint Presentation</vt:lpstr>
      <vt:lpstr>SIFAT solar</vt:lpstr>
      <vt:lpstr>SEJARAH solar</vt:lpstr>
      <vt:lpstr>JENIS-JENIS SOLAR</vt:lpstr>
      <vt:lpstr>SOLAR PETROLEUM</vt:lpstr>
      <vt:lpstr>SOLAR SINTETIS</vt:lpstr>
      <vt:lpstr>BIOSOLAR</vt:lpstr>
      <vt:lpstr>PENYIMPANAN</vt:lpstr>
      <vt:lpstr>PENYIMPANAN (AS)</vt:lpstr>
      <vt:lpstr>PENYIMPANAN (UK)</vt:lpstr>
      <vt:lpstr>PENYIMPANAN (ID)</vt:lpstr>
      <vt:lpstr>STANDAR</vt:lpstr>
      <vt:lpstr>STANDAR DI AS, EROPA, KANADA, DAN INDONESIA</vt:lpstr>
      <vt:lpstr>KEGUNAAN SOLAR</vt:lpstr>
      <vt:lpstr>KENDARAAN JALAN RAYA</vt:lpstr>
      <vt:lpstr>LOKOMOTIF KERETA API</vt:lpstr>
      <vt:lpstr>PESAWAT TERBANG</vt:lpstr>
      <vt:lpstr>KENDARAAN MILITER</vt:lpstr>
      <vt:lpstr>Traktor dan alat berat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Mutu Solar Sebagai Bahan Bakar</dc:title>
  <dc:creator>Jason Nathanael</dc:creator>
  <cp:lastModifiedBy>Jason Nathanael</cp:lastModifiedBy>
  <cp:revision>250</cp:revision>
  <dcterms:created xsi:type="dcterms:W3CDTF">2021-09-08T03:01:14Z</dcterms:created>
  <dcterms:modified xsi:type="dcterms:W3CDTF">2021-09-16T01:23:39Z</dcterms:modified>
</cp:coreProperties>
</file>